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00b05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31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19"/>
          <p:cNvSpPr/>
          <p:nvPr/>
        </p:nvSpPr>
        <p:spPr>
          <a:xfrm>
            <a:off x="0" y="330120"/>
            <a:ext cx="9143280" cy="65271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4" name="ZoneTexte 13"/>
          <p:cNvSpPr/>
          <p:nvPr/>
        </p:nvSpPr>
        <p:spPr>
          <a:xfrm>
            <a:off x="2063880" y="2247840"/>
            <a:ext cx="5015880" cy="2953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CE2 : Je sais soustraire 9 à un nombre.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CM1 : Je sais multiplier un nombre par 4 ou 8.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5" name="Image 14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560" cy="1265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ZoneTexte 5"/>
          <p:cNvSpPr/>
          <p:nvPr/>
        </p:nvSpPr>
        <p:spPr>
          <a:xfrm>
            <a:off x="180000" y="1788840"/>
            <a:ext cx="309024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453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ZoneTexte 8"/>
          <p:cNvSpPr/>
          <p:nvPr/>
        </p:nvSpPr>
        <p:spPr>
          <a:xfrm>
            <a:off x="3069720" y="1774800"/>
            <a:ext cx="139788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444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ZoneTexte 9"/>
          <p:cNvSpPr/>
          <p:nvPr/>
        </p:nvSpPr>
        <p:spPr>
          <a:xfrm>
            <a:off x="1374120" y="2910960"/>
            <a:ext cx="19468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10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Accolade fermante 10"/>
          <p:cNvSpPr/>
          <p:nvPr/>
        </p:nvSpPr>
        <p:spPr>
          <a:xfrm rot="16200000">
            <a:off x="2123640" y="199584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43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"/>
          <p:cNvSpPr/>
          <p:nvPr/>
        </p:nvSpPr>
        <p:spPr>
          <a:xfrm>
            <a:off x="7884360" y="901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6" name="Accolade fermante 3"/>
          <p:cNvSpPr/>
          <p:nvPr/>
        </p:nvSpPr>
        <p:spPr>
          <a:xfrm flipV="1" rot="5400000">
            <a:off x="5689800" y="256968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47" name="ZoneTexte 20"/>
          <p:cNvSpPr/>
          <p:nvPr/>
        </p:nvSpPr>
        <p:spPr>
          <a:xfrm>
            <a:off x="4836960" y="1785600"/>
            <a:ext cx="4286160" cy="1004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35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 8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= 280</a:t>
            </a:r>
            <a:endParaRPr b="0" lang="fr-FR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ZoneTexte 25"/>
          <p:cNvSpPr/>
          <p:nvPr/>
        </p:nvSpPr>
        <p:spPr>
          <a:xfrm>
            <a:off x="5104800" y="2384280"/>
            <a:ext cx="351252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35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ZoneTexte 27"/>
          <p:cNvSpPr/>
          <p:nvPr/>
        </p:nvSpPr>
        <p:spPr>
          <a:xfrm>
            <a:off x="5580360" y="3396240"/>
            <a:ext cx="278388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70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2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Accolade fermante 9"/>
          <p:cNvSpPr/>
          <p:nvPr/>
        </p:nvSpPr>
        <p:spPr>
          <a:xfrm flipV="1" rot="5400000">
            <a:off x="6270480" y="356688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51" name="ZoneTexte 28"/>
          <p:cNvSpPr/>
          <p:nvPr/>
        </p:nvSpPr>
        <p:spPr>
          <a:xfrm>
            <a:off x="6071400" y="4334040"/>
            <a:ext cx="278388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140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2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7" dur="indefinite" restart="never" nodeType="tmRoot">
          <p:childTnLst>
            <p:seq>
              <p:cTn id="108" dur="indefinite" nodeType="mainSeq">
                <p:childTnLst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6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4" dur="500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ZoneTexte 5"/>
          <p:cNvSpPr/>
          <p:nvPr/>
        </p:nvSpPr>
        <p:spPr>
          <a:xfrm>
            <a:off x="360000" y="1785600"/>
            <a:ext cx="31154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735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"/>
          <p:cNvSpPr/>
          <p:nvPr/>
        </p:nvSpPr>
        <p:spPr>
          <a:xfrm>
            <a:off x="7884360" y="901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8" name="ZoneTexte 29"/>
          <p:cNvSpPr/>
          <p:nvPr/>
        </p:nvSpPr>
        <p:spPr>
          <a:xfrm>
            <a:off x="5030280" y="1785600"/>
            <a:ext cx="4137480" cy="1004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60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 8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= </a:t>
            </a:r>
            <a:endParaRPr b="0" lang="fr-FR" sz="6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ZoneTexte 5"/>
          <p:cNvSpPr/>
          <p:nvPr/>
        </p:nvSpPr>
        <p:spPr>
          <a:xfrm>
            <a:off x="180000" y="1787040"/>
            <a:ext cx="31280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735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ZoneTexte 8"/>
          <p:cNvSpPr/>
          <p:nvPr/>
        </p:nvSpPr>
        <p:spPr>
          <a:xfrm>
            <a:off x="3184200" y="1760400"/>
            <a:ext cx="136872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726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ZoneTexte 9"/>
          <p:cNvSpPr/>
          <p:nvPr/>
        </p:nvSpPr>
        <p:spPr>
          <a:xfrm>
            <a:off x="1374120" y="2909160"/>
            <a:ext cx="18961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10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Accolade fermante 10"/>
          <p:cNvSpPr/>
          <p:nvPr/>
        </p:nvSpPr>
        <p:spPr>
          <a:xfrm rot="16200000">
            <a:off x="2123640" y="199404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65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"/>
          <p:cNvSpPr/>
          <p:nvPr/>
        </p:nvSpPr>
        <p:spPr>
          <a:xfrm>
            <a:off x="7871400" y="107892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8" name="Accolade fermante 4"/>
          <p:cNvSpPr/>
          <p:nvPr/>
        </p:nvSpPr>
        <p:spPr>
          <a:xfrm flipV="1" rot="5400000">
            <a:off x="5689800" y="256968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69" name="ZoneTexte 30"/>
          <p:cNvSpPr/>
          <p:nvPr/>
        </p:nvSpPr>
        <p:spPr>
          <a:xfrm>
            <a:off x="4836960" y="1785600"/>
            <a:ext cx="4286160" cy="1004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60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 8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= 480</a:t>
            </a:r>
            <a:endParaRPr b="0" lang="fr-FR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0" name="ZoneTexte 31"/>
          <p:cNvSpPr/>
          <p:nvPr/>
        </p:nvSpPr>
        <p:spPr>
          <a:xfrm>
            <a:off x="5104800" y="2384280"/>
            <a:ext cx="351252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60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ZoneTexte 33"/>
          <p:cNvSpPr/>
          <p:nvPr/>
        </p:nvSpPr>
        <p:spPr>
          <a:xfrm>
            <a:off x="5580360" y="3396240"/>
            <a:ext cx="306648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120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2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Accolade fermante 5"/>
          <p:cNvSpPr/>
          <p:nvPr/>
        </p:nvSpPr>
        <p:spPr>
          <a:xfrm flipV="1" rot="5400000">
            <a:off x="6270480" y="356688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73" name="ZoneTexte 34"/>
          <p:cNvSpPr/>
          <p:nvPr/>
        </p:nvSpPr>
        <p:spPr>
          <a:xfrm>
            <a:off x="6071400" y="4334040"/>
            <a:ext cx="278388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240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2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5" dur="indefinite" restart="never" nodeType="tmRoot">
          <p:childTnLst>
            <p:seq>
              <p:cTn id="126" dur="indefinite" nodeType="mainSeq">
                <p:childTnLst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2" dur="500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35960" y="367920"/>
            <a:ext cx="3984120" cy="622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54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 la stratégie pour soustraire 9 à un nombre.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Zone de texte 2"/>
          <p:cNvSpPr/>
          <p:nvPr/>
        </p:nvSpPr>
        <p:spPr>
          <a:xfrm>
            <a:off x="1330920" y="1258200"/>
            <a:ext cx="2839320" cy="4957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74 </a:t>
            </a:r>
            <a:r>
              <a:rPr b="0" lang="fr-FR" sz="2800" spc="-1" strike="noStrike">
                <a:solidFill>
                  <a:srgbClr val="0070c0"/>
                </a:solidFill>
                <a:latin typeface="Calibri"/>
                <a:ea typeface="Calibri"/>
              </a:rPr>
              <a:t>– 10 + 1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 = </a:t>
            </a: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Calibri"/>
              </a:rPr>
              <a:t>65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ZoneTexte 9"/>
          <p:cNvSpPr/>
          <p:nvPr/>
        </p:nvSpPr>
        <p:spPr>
          <a:xfrm>
            <a:off x="119880" y="1253160"/>
            <a:ext cx="144756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74 </a:t>
            </a: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Calibri"/>
              </a:rPr>
              <a:t>–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Calibri"/>
              </a:rPr>
              <a:t>9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 =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ZoneTexte 10"/>
          <p:cNvSpPr/>
          <p:nvPr/>
        </p:nvSpPr>
        <p:spPr>
          <a:xfrm>
            <a:off x="3082320" y="2954880"/>
            <a:ext cx="73332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74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Flèche : courbe vers le haut 11"/>
          <p:cNvSpPr/>
          <p:nvPr/>
        </p:nvSpPr>
        <p:spPr>
          <a:xfrm flipH="1">
            <a:off x="452880" y="3478320"/>
            <a:ext cx="2834280" cy="590760"/>
          </a:xfrm>
          <a:prstGeom prst="curvedUpArrow">
            <a:avLst>
              <a:gd name="adj1" fmla="val 0"/>
              <a:gd name="adj2" fmla="val 9533"/>
              <a:gd name="adj3" fmla="val 9002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51" name="Flèche : courbe vers le haut 12"/>
          <p:cNvSpPr/>
          <p:nvPr/>
        </p:nvSpPr>
        <p:spPr>
          <a:xfrm>
            <a:off x="484920" y="3459960"/>
            <a:ext cx="500400" cy="222480"/>
          </a:xfrm>
          <a:prstGeom prst="curvedUpArrow">
            <a:avLst>
              <a:gd name="adj1" fmla="val 0"/>
              <a:gd name="adj2" fmla="val 51309"/>
              <a:gd name="adj3" fmla="val 22273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52" name="ZoneTexte 13"/>
          <p:cNvSpPr/>
          <p:nvPr/>
        </p:nvSpPr>
        <p:spPr>
          <a:xfrm flipH="1" flipV="1" rot="10800000">
            <a:off x="1317240" y="3801600"/>
            <a:ext cx="10497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>
              <a:lnSpc>
                <a:spcPct val="100000"/>
              </a:lnSpc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-10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ZoneTexte 15"/>
          <p:cNvSpPr/>
          <p:nvPr/>
        </p:nvSpPr>
        <p:spPr>
          <a:xfrm>
            <a:off x="268560" y="2967120"/>
            <a:ext cx="55224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64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ZoneTexte 17"/>
          <p:cNvSpPr/>
          <p:nvPr/>
        </p:nvSpPr>
        <p:spPr>
          <a:xfrm flipH="1" flipV="1" rot="10800000">
            <a:off x="500400" y="3438000"/>
            <a:ext cx="4104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+1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55" name="Connecteur droit 23"/>
          <p:cNvCxnSpPr/>
          <p:nvPr/>
        </p:nvCxnSpPr>
        <p:spPr>
          <a:xfrm>
            <a:off x="484560" y="3295080"/>
            <a:ext cx="720" cy="14580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56" name="Flèche : courbe vers le haut 25"/>
          <p:cNvSpPr/>
          <p:nvPr/>
        </p:nvSpPr>
        <p:spPr>
          <a:xfrm flipH="1" flipV="1">
            <a:off x="855000" y="2390400"/>
            <a:ext cx="2453760" cy="577080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57" name="ZoneTexte 26"/>
          <p:cNvSpPr/>
          <p:nvPr/>
        </p:nvSpPr>
        <p:spPr>
          <a:xfrm flipH="1" flipV="1" rot="10800000">
            <a:off x="1766520" y="2115000"/>
            <a:ext cx="60048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–</a:t>
            </a:r>
            <a:r>
              <a:rPr b="0" lang="fr-FR" sz="2000" spc="-1" strike="noStrike">
                <a:solidFill>
                  <a:srgbClr val="c00000"/>
                </a:solidFill>
                <a:latin typeface="Calibri"/>
                <a:ea typeface="Calibri"/>
              </a:rPr>
              <a:t> </a:t>
            </a:r>
            <a:r>
              <a:rPr b="1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9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58" name="Connecteur droit 27"/>
          <p:cNvCxnSpPr/>
          <p:nvPr/>
        </p:nvCxnSpPr>
        <p:spPr>
          <a:xfrm>
            <a:off x="930960" y="3295080"/>
            <a:ext cx="720" cy="14580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59" name="Connecteur droit 28"/>
          <p:cNvCxnSpPr/>
          <p:nvPr/>
        </p:nvCxnSpPr>
        <p:spPr>
          <a:xfrm>
            <a:off x="3276720" y="3295080"/>
            <a:ext cx="720" cy="14580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cxnSp>
        <p:nvCxnSpPr>
          <p:cNvPr id="60" name="Connecteur droit 29"/>
          <p:cNvCxnSpPr/>
          <p:nvPr/>
        </p:nvCxnSpPr>
        <p:spPr>
          <a:xfrm>
            <a:off x="208800" y="3440160"/>
            <a:ext cx="3444120" cy="720"/>
          </a:xfrm>
          <a:prstGeom prst="straightConnector1">
            <a:avLst/>
          </a:prstGeom>
          <a:ln w="19050">
            <a:solidFill>
              <a:srgbClr val="000000"/>
            </a:solidFill>
            <a:round/>
          </a:ln>
        </p:spPr>
      </p:cxnSp>
      <p:sp>
        <p:nvSpPr>
          <p:cNvPr id="61" name="ZoneTexte 32"/>
          <p:cNvSpPr/>
          <p:nvPr/>
        </p:nvSpPr>
        <p:spPr>
          <a:xfrm>
            <a:off x="102240" y="4522680"/>
            <a:ext cx="4556160" cy="1796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Pour soustraire 9 à un nombre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, on soustrait 10, c’est-à-dire une dizaine, puis on ajoute 1.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ZoneTexte 4"/>
          <p:cNvSpPr/>
          <p:nvPr/>
        </p:nvSpPr>
        <p:spPr>
          <a:xfrm>
            <a:off x="722520" y="2976120"/>
            <a:ext cx="4165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ZoneTexte 24"/>
          <p:cNvSpPr/>
          <p:nvPr/>
        </p:nvSpPr>
        <p:spPr>
          <a:xfrm>
            <a:off x="741240" y="2983320"/>
            <a:ext cx="51120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  <a:ea typeface="DejaVu Sans"/>
              </a:rPr>
              <a:t>65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"/>
          <p:cNvSpPr/>
          <p:nvPr/>
        </p:nvSpPr>
        <p:spPr>
          <a:xfrm flipV="1">
            <a:off x="450072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65" name=""/>
          <p:cNvSpPr/>
          <p:nvPr/>
        </p:nvSpPr>
        <p:spPr>
          <a:xfrm>
            <a:off x="3435120" y="7963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"/>
          <p:cNvSpPr/>
          <p:nvPr/>
        </p:nvSpPr>
        <p:spPr>
          <a:xfrm>
            <a:off x="7884360" y="33516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"/>
          <p:cNvSpPr/>
          <p:nvPr/>
        </p:nvSpPr>
        <p:spPr>
          <a:xfrm>
            <a:off x="4613760" y="997200"/>
            <a:ext cx="4449960" cy="4792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i="1" lang="fr-FR" sz="2800" spc="-1" strike="noStrike">
                <a:solidFill>
                  <a:srgbClr val="c00000"/>
                </a:solidFill>
                <a:latin typeface="Arial"/>
                <a:ea typeface="Microsoft YaHei"/>
              </a:rPr>
              <a:t>Multiplier par 4, c’est calculer le double du double d’un nombre, c’est faire  × 2 × 2 .</a:t>
            </a:r>
            <a:endParaRPr b="0" i="1" lang="fr-FR" sz="2800" spc="-1" strike="noStrike">
              <a:solidFill>
                <a:srgbClr val="c00000"/>
              </a:solidFill>
              <a:latin typeface="Arial"/>
            </a:endParaRPr>
          </a:p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i="1" lang="fr-FR" sz="2800" spc="-1" strike="noStrike">
                <a:solidFill>
                  <a:srgbClr val="c00000"/>
                </a:solidFill>
                <a:latin typeface="Arial"/>
                <a:ea typeface="Microsoft YaHei"/>
              </a:rPr>
              <a:t>12 </a:t>
            </a:r>
            <a:r>
              <a:rPr b="0" i="1" lang="fr-FR" sz="2800" spc="-1" strike="noStrike">
                <a:solidFill>
                  <a:srgbClr val="c00000"/>
                </a:solidFill>
                <a:latin typeface="Arial"/>
                <a:ea typeface="Microsoft YaHei"/>
              </a:rPr>
              <a:t>× 4 = 12 × 2 × 2 = 48</a:t>
            </a:r>
            <a:endParaRPr b="0" i="1" lang="fr-FR" sz="2800" spc="-1" strike="noStrike">
              <a:solidFill>
                <a:srgbClr val="c00000"/>
              </a:solidFill>
              <a:latin typeface="Arial"/>
            </a:endParaRPr>
          </a:p>
          <a:p>
            <a:endParaRPr b="0" i="1" lang="fr-FR" sz="2800" spc="-1" strike="noStrike">
              <a:solidFill>
                <a:srgbClr val="c00000"/>
              </a:solidFill>
              <a:latin typeface="Arial"/>
            </a:endParaRPr>
          </a:p>
          <a:p>
            <a:r>
              <a:rPr b="0" i="1" lang="fr-FR" sz="2800" spc="-1" strike="noStrike">
                <a:solidFill>
                  <a:srgbClr val="c00000"/>
                </a:solidFill>
                <a:latin typeface="Arial"/>
                <a:ea typeface="Microsoft YaHei"/>
              </a:rPr>
              <a:t> </a:t>
            </a:r>
            <a:r>
              <a:rPr b="0" i="1" lang="fr-FR" sz="2800" spc="-1" strike="noStrike">
                <a:solidFill>
                  <a:srgbClr val="c00000"/>
                </a:solidFill>
                <a:latin typeface="Arial"/>
                <a:ea typeface="Microsoft YaHei"/>
              </a:rPr>
              <a:t>Multiplier par 8 c’est calculer le double d’un nombre qu’on vient de multiplier par 4, donc c’est le double du double du double : × 2 × 2 × 2. </a:t>
            </a:r>
            <a:endParaRPr b="0" i="1" lang="fr-FR" sz="2800" spc="-1" strike="noStrike">
              <a:solidFill>
                <a:srgbClr val="c00000"/>
              </a:solidFill>
              <a:latin typeface="Arial"/>
            </a:endParaRPr>
          </a:p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i="1" lang="fr-FR" sz="2800" spc="-1" strike="noStrike">
                <a:solidFill>
                  <a:srgbClr val="c00000"/>
                </a:solidFill>
                <a:latin typeface="Arial"/>
                <a:ea typeface="Microsoft YaHei"/>
              </a:rPr>
              <a:t>12 </a:t>
            </a:r>
            <a:r>
              <a:rPr b="0" i="1" lang="fr-FR" sz="2800" spc="-1" strike="noStrike">
                <a:solidFill>
                  <a:srgbClr val="c00000"/>
                </a:solidFill>
                <a:latin typeface="Arial"/>
                <a:ea typeface="Microsoft YaHei"/>
              </a:rPr>
              <a:t>× 8 = 48 × 2 = 96</a:t>
            </a:r>
            <a:endParaRPr b="0" i="1" lang="fr-FR" sz="2800" spc="-1" strike="noStrike">
              <a:solidFill>
                <a:srgbClr val="c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ZoneTexte 5"/>
          <p:cNvSpPr/>
          <p:nvPr/>
        </p:nvSpPr>
        <p:spPr>
          <a:xfrm>
            <a:off x="900000" y="1785600"/>
            <a:ext cx="28108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82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"/>
          <p:cNvSpPr/>
          <p:nvPr/>
        </p:nvSpPr>
        <p:spPr>
          <a:xfrm flipV="1">
            <a:off x="450036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72" name=""/>
          <p:cNvSpPr/>
          <p:nvPr/>
        </p:nvSpPr>
        <p:spPr>
          <a:xfrm>
            <a:off x="3420360" y="90036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"/>
          <p:cNvSpPr/>
          <p:nvPr/>
        </p:nvSpPr>
        <p:spPr>
          <a:xfrm>
            <a:off x="7884360" y="90072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ZoneTexte 1"/>
          <p:cNvSpPr/>
          <p:nvPr/>
        </p:nvSpPr>
        <p:spPr>
          <a:xfrm>
            <a:off x="5220000" y="1785600"/>
            <a:ext cx="31388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14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 4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= </a:t>
            </a:r>
            <a:endParaRPr b="0" lang="fr-FR" sz="6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ZoneTexte 5"/>
          <p:cNvSpPr/>
          <p:nvPr/>
        </p:nvSpPr>
        <p:spPr>
          <a:xfrm>
            <a:off x="540000" y="1784880"/>
            <a:ext cx="26431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82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ZoneTexte 8"/>
          <p:cNvSpPr/>
          <p:nvPr/>
        </p:nvSpPr>
        <p:spPr>
          <a:xfrm>
            <a:off x="3205080" y="1749600"/>
            <a:ext cx="108900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73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ZoneTexte 9"/>
          <p:cNvSpPr/>
          <p:nvPr/>
        </p:nvSpPr>
        <p:spPr>
          <a:xfrm>
            <a:off x="1264320" y="2919960"/>
            <a:ext cx="1982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10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Accolade fermante 10"/>
          <p:cNvSpPr/>
          <p:nvPr/>
        </p:nvSpPr>
        <p:spPr>
          <a:xfrm flipV="1" rot="5400000">
            <a:off x="6240600" y="319464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81" name=""/>
          <p:cNvSpPr/>
          <p:nvPr/>
        </p:nvSpPr>
        <p:spPr>
          <a:xfrm flipV="1">
            <a:off x="450072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2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"/>
          <p:cNvSpPr/>
          <p:nvPr/>
        </p:nvSpPr>
        <p:spPr>
          <a:xfrm>
            <a:off x="7884360" y="901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ZoneTexte 2"/>
          <p:cNvSpPr/>
          <p:nvPr/>
        </p:nvSpPr>
        <p:spPr>
          <a:xfrm>
            <a:off x="5220000" y="1785600"/>
            <a:ext cx="3605400" cy="1004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14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 4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= 56 </a:t>
            </a:r>
            <a:endParaRPr b="0" lang="fr-FR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ZoneTexte 3"/>
          <p:cNvSpPr/>
          <p:nvPr/>
        </p:nvSpPr>
        <p:spPr>
          <a:xfrm>
            <a:off x="5550480" y="2830680"/>
            <a:ext cx="278388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14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2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ZoneTexte 6"/>
          <p:cNvSpPr/>
          <p:nvPr/>
        </p:nvSpPr>
        <p:spPr>
          <a:xfrm>
            <a:off x="6056640" y="3961800"/>
            <a:ext cx="278388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28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2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Accolade fermante 1"/>
          <p:cNvSpPr/>
          <p:nvPr/>
        </p:nvSpPr>
        <p:spPr>
          <a:xfrm rot="16200000">
            <a:off x="2039400" y="208152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3" dur="indefinite" restart="never" nodeType="tmRoot">
          <p:childTnLst>
            <p:seq>
              <p:cTn id="54" dur="indefinite" nodeType="mainSeq">
                <p:childTnLst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0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ZoneTexte 5"/>
          <p:cNvSpPr/>
          <p:nvPr/>
        </p:nvSpPr>
        <p:spPr>
          <a:xfrm>
            <a:off x="540000" y="1785600"/>
            <a:ext cx="26456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64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"/>
          <p:cNvSpPr/>
          <p:nvPr/>
        </p:nvSpPr>
        <p:spPr>
          <a:xfrm>
            <a:off x="7884360" y="901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4" name="ZoneTexte 7"/>
          <p:cNvSpPr/>
          <p:nvPr/>
        </p:nvSpPr>
        <p:spPr>
          <a:xfrm>
            <a:off x="5220000" y="1785600"/>
            <a:ext cx="31388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16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 8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= </a:t>
            </a:r>
            <a:endParaRPr b="0" lang="fr-FR" sz="6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ZoneTexte 5"/>
          <p:cNvSpPr/>
          <p:nvPr/>
        </p:nvSpPr>
        <p:spPr>
          <a:xfrm>
            <a:off x="540000" y="1785600"/>
            <a:ext cx="26600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64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ZoneTexte 8"/>
          <p:cNvSpPr/>
          <p:nvPr/>
        </p:nvSpPr>
        <p:spPr>
          <a:xfrm>
            <a:off x="3108240" y="1785600"/>
            <a:ext cx="158688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55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ZoneTexte 9"/>
          <p:cNvSpPr/>
          <p:nvPr/>
        </p:nvSpPr>
        <p:spPr>
          <a:xfrm>
            <a:off x="1291320" y="3098160"/>
            <a:ext cx="18831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10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Accolade fermante 10"/>
          <p:cNvSpPr/>
          <p:nvPr/>
        </p:nvSpPr>
        <p:spPr>
          <a:xfrm rot="16200000">
            <a:off x="2039040" y="208152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01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"/>
          <p:cNvSpPr/>
          <p:nvPr/>
        </p:nvSpPr>
        <p:spPr>
          <a:xfrm>
            <a:off x="7884360" y="901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4" name="Accolade fermante 2"/>
          <p:cNvSpPr/>
          <p:nvPr/>
        </p:nvSpPr>
        <p:spPr>
          <a:xfrm flipV="1" rot="5400000">
            <a:off x="5689800" y="256968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05" name="ZoneTexte 11"/>
          <p:cNvSpPr/>
          <p:nvPr/>
        </p:nvSpPr>
        <p:spPr>
          <a:xfrm>
            <a:off x="4836960" y="1785600"/>
            <a:ext cx="4286160" cy="1004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16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 8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= 128</a:t>
            </a:r>
            <a:endParaRPr b="0" lang="fr-FR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ZoneTexte 12"/>
          <p:cNvSpPr/>
          <p:nvPr/>
        </p:nvSpPr>
        <p:spPr>
          <a:xfrm>
            <a:off x="5104800" y="2384280"/>
            <a:ext cx="351252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16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2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ZoneTexte 14"/>
          <p:cNvSpPr/>
          <p:nvPr/>
        </p:nvSpPr>
        <p:spPr>
          <a:xfrm>
            <a:off x="5580360" y="3396240"/>
            <a:ext cx="278388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32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2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Accolade fermante 8"/>
          <p:cNvSpPr/>
          <p:nvPr/>
        </p:nvSpPr>
        <p:spPr>
          <a:xfrm flipV="1" rot="5400000">
            <a:off x="6270480" y="356688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09" name="ZoneTexte 16"/>
          <p:cNvSpPr/>
          <p:nvPr/>
        </p:nvSpPr>
        <p:spPr>
          <a:xfrm>
            <a:off x="6071400" y="4334040"/>
            <a:ext cx="278388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64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2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1" dur="indefinite" restart="never" nodeType="tmRoot">
          <p:childTnLst>
            <p:seq>
              <p:cTn id="72" dur="indefinite" nodeType="mainSeq">
                <p:childTnLst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8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ZoneTexte 5"/>
          <p:cNvSpPr/>
          <p:nvPr/>
        </p:nvSpPr>
        <p:spPr>
          <a:xfrm>
            <a:off x="540000" y="1785600"/>
            <a:ext cx="30520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325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"/>
          <p:cNvSpPr/>
          <p:nvPr/>
        </p:nvSpPr>
        <p:spPr>
          <a:xfrm>
            <a:off x="7858800" y="1117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6" name="ZoneTexte 18"/>
          <p:cNvSpPr/>
          <p:nvPr/>
        </p:nvSpPr>
        <p:spPr>
          <a:xfrm>
            <a:off x="5030280" y="1785600"/>
            <a:ext cx="4137480" cy="1004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35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 4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= </a:t>
            </a:r>
            <a:endParaRPr b="0" lang="fr-FR" sz="6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ZoneTexte 5"/>
          <p:cNvSpPr/>
          <p:nvPr/>
        </p:nvSpPr>
        <p:spPr>
          <a:xfrm>
            <a:off x="180000" y="1785600"/>
            <a:ext cx="48729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325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ZoneTexte 8"/>
          <p:cNvSpPr/>
          <p:nvPr/>
        </p:nvSpPr>
        <p:spPr>
          <a:xfrm>
            <a:off x="2995920" y="1824120"/>
            <a:ext cx="158688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  <a:ea typeface="DejaVu Sans"/>
              </a:rPr>
              <a:t>316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ZoneTexte 9"/>
          <p:cNvSpPr/>
          <p:nvPr/>
        </p:nvSpPr>
        <p:spPr>
          <a:xfrm>
            <a:off x="1363680" y="2959920"/>
            <a:ext cx="1935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10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Accolade fermante 10"/>
          <p:cNvSpPr/>
          <p:nvPr/>
        </p:nvSpPr>
        <p:spPr>
          <a:xfrm rot="16200000">
            <a:off x="2113200" y="204480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23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"/>
          <p:cNvSpPr/>
          <p:nvPr/>
        </p:nvSpPr>
        <p:spPr>
          <a:xfrm>
            <a:off x="7884360" y="901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6" name="Accolade fermante 11"/>
          <p:cNvSpPr/>
          <p:nvPr/>
        </p:nvSpPr>
        <p:spPr>
          <a:xfrm flipV="1" rot="5400000">
            <a:off x="6240600" y="3194640"/>
            <a:ext cx="383400" cy="164808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27" name="ZoneTexte 21"/>
          <p:cNvSpPr/>
          <p:nvPr/>
        </p:nvSpPr>
        <p:spPr>
          <a:xfrm>
            <a:off x="5030280" y="1785600"/>
            <a:ext cx="4137480" cy="1004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35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 4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= 140</a:t>
            </a:r>
            <a:endParaRPr b="0" lang="fr-FR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ZoneTexte 22"/>
          <p:cNvSpPr/>
          <p:nvPr/>
        </p:nvSpPr>
        <p:spPr>
          <a:xfrm>
            <a:off x="5550480" y="2830680"/>
            <a:ext cx="278388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35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2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ZoneTexte 23"/>
          <p:cNvSpPr/>
          <p:nvPr/>
        </p:nvSpPr>
        <p:spPr>
          <a:xfrm>
            <a:off x="6056640" y="3961800"/>
            <a:ext cx="278388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70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2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9" dur="indefinite" restart="never" nodeType="tmRoot">
          <p:childTnLst>
            <p:seq>
              <p:cTn id="90" dur="indefinite" nodeType="mainSeq">
                <p:childTnLst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6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4/8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ZoneTexte 5"/>
          <p:cNvSpPr/>
          <p:nvPr/>
        </p:nvSpPr>
        <p:spPr>
          <a:xfrm>
            <a:off x="360000" y="1785600"/>
            <a:ext cx="30646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453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"/>
          <p:cNvSpPr/>
          <p:nvPr/>
        </p:nvSpPr>
        <p:spPr>
          <a:xfrm>
            <a:off x="3420360" y="9007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"/>
          <p:cNvSpPr/>
          <p:nvPr/>
        </p:nvSpPr>
        <p:spPr>
          <a:xfrm>
            <a:off x="7884360" y="90108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6" name="ZoneTexte 19"/>
          <p:cNvSpPr/>
          <p:nvPr/>
        </p:nvSpPr>
        <p:spPr>
          <a:xfrm>
            <a:off x="5030280" y="1785600"/>
            <a:ext cx="4137480" cy="1004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35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Microsoft YaHei"/>
              </a:rPr>
              <a:t>× 8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= </a:t>
            </a:r>
            <a:endParaRPr b="0" lang="fr-FR" sz="6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66</TotalTime>
  <Application>LibreOffice/7.4.3.2$Windows_X86_64 LibreOffice_project/1048a8393ae2eeec98dff31b5c133c5f1d08b890</Application>
  <AppVersion>15.0000</AppVersion>
  <Words>247</Words>
  <Paragraphs>90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</dc:creator>
  <dc:description/>
  <dc:language>fr-FR</dc:language>
  <cp:lastModifiedBy/>
  <dcterms:modified xsi:type="dcterms:W3CDTF">2025-10-21T17:36:55Z</dcterms:modified>
  <cp:revision>46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20</vt:i4>
  </property>
</Properties>
</file>